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262" r:id="rId3"/>
    <p:sldId id="263" r:id="rId4"/>
    <p:sldId id="265" r:id="rId5"/>
    <p:sldId id="264" r:id="rId6"/>
    <p:sldId id="267" r:id="rId7"/>
    <p:sldId id="268" r:id="rId8"/>
    <p:sldId id="294" r:id="rId9"/>
    <p:sldId id="266" r:id="rId10"/>
    <p:sldId id="269" r:id="rId11"/>
    <p:sldId id="270" r:id="rId12"/>
    <p:sldId id="271" r:id="rId13"/>
    <p:sldId id="272" r:id="rId14"/>
    <p:sldId id="277" r:id="rId15"/>
    <p:sldId id="278" r:id="rId16"/>
    <p:sldId id="308" r:id="rId17"/>
    <p:sldId id="273" r:id="rId18"/>
    <p:sldId id="275" r:id="rId19"/>
    <p:sldId id="274" r:id="rId20"/>
    <p:sldId id="276" r:id="rId21"/>
    <p:sldId id="280" r:id="rId22"/>
    <p:sldId id="297" r:id="rId23"/>
    <p:sldId id="298" r:id="rId24"/>
    <p:sldId id="310" r:id="rId25"/>
    <p:sldId id="312" r:id="rId26"/>
    <p:sldId id="299" r:id="rId27"/>
    <p:sldId id="313" r:id="rId28"/>
    <p:sldId id="300" r:id="rId29"/>
    <p:sldId id="281" r:id="rId30"/>
    <p:sldId id="325" r:id="rId31"/>
    <p:sldId id="328" r:id="rId32"/>
    <p:sldId id="282" r:id="rId33"/>
    <p:sldId id="302" r:id="rId34"/>
    <p:sldId id="303" r:id="rId35"/>
    <p:sldId id="314" r:id="rId36"/>
    <p:sldId id="316" r:id="rId37"/>
    <p:sldId id="317" r:id="rId38"/>
    <p:sldId id="318" r:id="rId39"/>
    <p:sldId id="305" r:id="rId40"/>
    <p:sldId id="307" r:id="rId41"/>
    <p:sldId id="323" r:id="rId42"/>
    <p:sldId id="327" r:id="rId43"/>
    <p:sldId id="324" r:id="rId44"/>
    <p:sldId id="329" r:id="rId45"/>
    <p:sldId id="284" r:id="rId46"/>
    <p:sldId id="285" r:id="rId47"/>
    <p:sldId id="286" r:id="rId48"/>
    <p:sldId id="287" r:id="rId49"/>
    <p:sldId id="320" r:id="rId50"/>
    <p:sldId id="288" r:id="rId51"/>
    <p:sldId id="289" r:id="rId52"/>
    <p:sldId id="290" r:id="rId53"/>
    <p:sldId id="321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003" y="23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B2108-25AD-45C0-ABDA-D91F50F1ECC2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1822A-81B9-48E5-A89C-8505EDFB5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65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1822A-81B9-48E5-A89C-8505EDFB57C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272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251520" y="260648"/>
            <a:ext cx="8640960" cy="6336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8" name="Рисунок 7" descr="d87fd06b7144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380312" y="4653136"/>
            <a:ext cx="1420854" cy="2008021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79FFF-CF1E-44CB-B0CD-6F6231AF2B72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E19DD-3D01-4D66-A040-AFE3B84A4BB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5"/>
            <a:ext cx="78488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общеобразовательное учреждение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«Средняя общеобразовательная школа № 16»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риоритетные </a:t>
            </a: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направления развития Ресурсного </a:t>
            </a: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центра</a:t>
            </a:r>
          </a:p>
          <a:p>
            <a:pPr algn="ctr"/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Ухта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2015г.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5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97346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 Ресурсного центра: </a:t>
            </a:r>
            <a:endParaRPr lang="ru-RU" sz="3600" b="1" i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b="1" i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создание материальной и информационной базы для непрерывного инклюзивного образования детей с ОВЗ;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социально-психологическая диагностика, помощь психологов в профессиональной ориентации детей – инвалидов;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организация работы по формированию толерантного самосознания всех субъектов образовательного процесса;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 и профессиональной компетентности специалистов, работающих с детьми с ОВЗ;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межведомственного взаимодействия учреждений, работающих с обучающимися с ОВЗ. 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99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404664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Функции Ресурсного центра: </a:t>
            </a:r>
            <a:endParaRPr lang="ru-RU" sz="3600" b="1" i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пробация инновационных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образовательных технологий, методик, моделей (форм) организации образовательного процесса с детьми с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ОВЗ;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ланирование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проведение методической работы в рамках муниципальной системы образования МОГО «Ухта» по обучению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детей с ОВЗ;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ыявление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изучение, обобщение и распространение передового педагогического опыта по работе с обучающимися с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ОВЗ;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одготовка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проведение конференций, семинаров, совещаний, консультаций по актуальным проблемам работы с обучающимися с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ОВЗ.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00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МОУ «СОШ №16»  в 2015-2016 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учебном году обучаются:</a:t>
            </a:r>
          </a:p>
          <a:p>
            <a:pPr algn="ctr"/>
            <a:endParaRPr lang="ru-RU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33 ученика обучается в классах для обучающихся с ОВЗ по адаптированным  учебным  программам. </a:t>
            </a:r>
          </a:p>
          <a:p>
            <a:endParaRPr lang="ru-RU" sz="32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19 учеников используют индивидуальную форму обучения.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sz="32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 ученика используют дистанционную форму обучения в ЦДОДИ, г. Сыктывкар.</a:t>
            </a:r>
          </a:p>
          <a:p>
            <a:endParaRPr lang="ru-RU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04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4"/>
            <a:ext cx="77768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 обучающихся имеют статус «ребёнок-инвалид» с различными диагнозами: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сахарный диабет;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детский церебральный паралич;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36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миоцеркома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болезнь крона;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нейродермит;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атрофия мышц нижней конечности;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парез </a:t>
            </a:r>
            <a:r>
              <a:rPr lang="ru-RU" sz="36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эрба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правой конечности;</a:t>
            </a:r>
          </a:p>
        </p:txBody>
      </p:sp>
    </p:spTree>
    <p:extLst>
      <p:ext uri="{BB962C8B-B14F-4D97-AF65-F5344CB8AC3E}">
        <p14:creationId xmlns:p14="http://schemas.microsoft.com/office/powerpoint/2010/main" val="37778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rant\Desktop\фото к конф\DSCN3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2050"/>
            <a:ext cx="8514520" cy="597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08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rant\Desktop\фото к конф\DSCN34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76672"/>
            <a:ext cx="849694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96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arant\Desktop\фото к конф\Новый год 2015\111 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676875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19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856895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МОУ «СОШ №16» работает в режиме «полного дня»:</a:t>
            </a:r>
          </a:p>
          <a:p>
            <a:pPr marL="457200" lvl="0" indent="-45720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пребывание ребёнка в школе с 8.15 до 17.00ч;</a:t>
            </a:r>
          </a:p>
          <a:p>
            <a:pPr marL="457200" lvl="0" indent="-45720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3-х разовое питание;</a:t>
            </a:r>
          </a:p>
          <a:p>
            <a:pPr marL="457200" lvl="0" indent="-45720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послеобеденный сон:</a:t>
            </a:r>
          </a:p>
          <a:p>
            <a:pPr marL="457200" lvl="0" indent="-45720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спортивный час на свежем воздухе;</a:t>
            </a:r>
          </a:p>
          <a:p>
            <a:pPr marL="457200" lvl="0" indent="-45720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самоподготовка домашних заданий;</a:t>
            </a:r>
          </a:p>
          <a:p>
            <a:pPr marL="457200" lvl="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посещение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бассейна;</a:t>
            </a:r>
          </a:p>
          <a:p>
            <a:pPr marL="457200" lvl="0" indent="-45720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образование: английский язык, информатика, ритмика с элементами хореографии;</a:t>
            </a:r>
          </a:p>
          <a:p>
            <a:pPr marL="457200" lvl="0" indent="-45720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кружки на базе школы и в Центре прикладного творчества.</a:t>
            </a:r>
          </a:p>
        </p:txBody>
      </p:sp>
    </p:spTree>
    <p:extLst>
      <p:ext uri="{BB962C8B-B14F-4D97-AF65-F5344CB8AC3E}">
        <p14:creationId xmlns:p14="http://schemas.microsoft.com/office/powerpoint/2010/main" val="7878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фото школа\школа№16\IMG_56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476672"/>
            <a:ext cx="8280920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785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фото\P10109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476672"/>
            <a:ext cx="8208912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924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2828836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b="1" dirty="0">
                <a:solidFill>
                  <a:srgbClr val="7030A0"/>
                </a:solidFill>
              </a:rPr>
              <a:t/>
            </a:r>
            <a:br>
              <a:rPr lang="ru-RU" sz="900" b="1" dirty="0">
                <a:solidFill>
                  <a:srgbClr val="7030A0"/>
                </a:solidFill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b="1" dirty="0">
                <a:solidFill>
                  <a:srgbClr val="7030A0"/>
                </a:solidFill>
              </a:rPr>
              <a:t/>
            </a:r>
            <a:br>
              <a:rPr lang="ru-RU" sz="900" b="1" dirty="0">
                <a:solidFill>
                  <a:srgbClr val="7030A0"/>
                </a:solidFill>
              </a:rPr>
            </a:br>
            <a:endParaRPr lang="ru-RU" dirty="0"/>
          </a:p>
        </p:txBody>
      </p:sp>
      <p:pic>
        <p:nvPicPr>
          <p:cNvPr id="8" name="Picture 2" descr="C:\Users\Администратор\Desktop\Информация к году учителя 2010 МОУ  СОШ  № 16\IMG_56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459723"/>
            <a:ext cx="7776864" cy="5921605"/>
          </a:xfrm>
          <a:noFill/>
        </p:spPr>
      </p:pic>
    </p:spTree>
    <p:extLst>
      <p:ext uri="{BB962C8B-B14F-4D97-AF65-F5344CB8AC3E}">
        <p14:creationId xmlns:p14="http://schemas.microsoft.com/office/powerpoint/2010/main" val="268593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Администратор\Desktop\фото школа\школа№16\IMG_55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404664"/>
            <a:ext cx="8352928" cy="583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846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46648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19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231207"/>
              </p:ext>
            </p:extLst>
          </p:nvPr>
        </p:nvGraphicFramePr>
        <p:xfrm>
          <a:off x="395536" y="0"/>
          <a:ext cx="8352928" cy="662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Слайд" r:id="rId3" imgW="4570501" imgH="3427618" progId="PowerPoint.Slide.12">
                  <p:embed/>
                </p:oleObj>
              </mc:Choice>
              <mc:Fallback>
                <p:oleObj name="Слайд" r:id="rId3" imgW="4570501" imgH="3427618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0"/>
                        <a:ext cx="8352928" cy="66247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177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4345"/>
            <a:ext cx="8352928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Формы </a:t>
            </a:r>
            <a:r>
              <a:rPr 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организации физического воспитания в школе</a:t>
            </a:r>
            <a:r>
              <a:rPr lang="ru-RU" sz="32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3200" b="1" i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Физкультурные занятия в зале и на спортивной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площадке;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воспитание детей в условиях двигательной активности на всех уроках: работа в динамических парах, физкультминутки, игры-миниатюры, режим поиска, режим смены зрительной рабочей дистанции на уроке и др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Спортивные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игры, досуги, дни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здоровья;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Занятия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тренировочных секциях (каратэ, футбол,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баскетбол)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Посещение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городского бассейна «Юность» ( плавание) в режиме работы Школы полного дня.</a:t>
            </a:r>
          </a:p>
          <a:p>
            <a:pPr lvl="0" algn="ctr"/>
            <a:endParaRPr lang="ru-RU" sz="2800" b="1" i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67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rant\Desktop\Фото0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476672"/>
            <a:ext cx="8136904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831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rant\Desktop\Фото0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476672"/>
            <a:ext cx="7848872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252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02359"/>
            <a:ext cx="83529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Медицинское сопровождение </a:t>
            </a:r>
            <a:r>
              <a:rPr lang="ru-RU" sz="36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учащихся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4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Мониторинг состояния здоровья детей</a:t>
            </a:r>
            <a:r>
              <a:rPr lang="ru-RU" sz="24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sz="2400" b="1" i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Система медицинского </a:t>
            </a:r>
            <a:r>
              <a:rPr lang="ru-RU" sz="24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обслуживания.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Ведение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медицинской документации.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Проветривание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учебных кабинетов согласно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графика;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профилактических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прививок.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Профилактика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травматизма, оказание первой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медицинской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помощи при травмах. Учет и анализ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травматизма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школе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Профилактическая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по предупреждению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заболеваемости, профилактика вредных привычек.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Профилактическая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по предупреждению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зависимостей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профилактика вредных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привычек.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Просветительская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по сохранению и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укреплению здоровья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пропаганде здорового образа жизни.</a:t>
            </a:r>
          </a:p>
          <a:p>
            <a:pPr lvl="0"/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91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Информация к году учителя 2010 МОУ  СОШ  № 16\Медкабинет шко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404664"/>
            <a:ext cx="6696744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952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13690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Здоровое </a:t>
            </a:r>
            <a:r>
              <a:rPr lang="ru-RU" sz="36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питание</a:t>
            </a:r>
          </a:p>
          <a:p>
            <a:pPr algn="ctr"/>
            <a:endParaRPr lang="ru-RU" sz="3600" b="1" i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Выполнение режима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питания;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Калорийность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питания, ежедневные соблюдения норм потребления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продуктов;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Гигиена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приема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пищи;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Индивидуальный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подход к детям во время питания (меню по выбору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Витаминопрофилактика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кислородных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коктейлей;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Информационно-просветительская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по рациональному питанию.</a:t>
            </a:r>
          </a:p>
          <a:p>
            <a:pPr algn="ctr"/>
            <a:endParaRPr lang="ru-RU" sz="2400" b="1" i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26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262664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Психолого-педагогическое сопровождение</a:t>
            </a:r>
          </a:p>
          <a:p>
            <a:pPr algn="ctr"/>
            <a:endParaRPr lang="ru-RU" sz="3200" b="1" i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этап</a:t>
            </a: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– период адаптации ребенка к новому учреждению и его условиям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этап</a:t>
            </a: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– организация непосредственно – образовательной деятельности, внесение корректив, разработка, при необходимости, индивидуального маршрута развития ребёнка – инвалида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 этап</a:t>
            </a: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– итоговая оценка уровня развития ребёнка, его знаний, умений и навыков.</a:t>
            </a:r>
          </a:p>
          <a:p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6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Администратор\Desktop\фото\Копия P10104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3" y="476672"/>
            <a:ext cx="8136904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47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Администратор\Desktop\Фото0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404664"/>
            <a:ext cx="8064896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957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Фото0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476672"/>
            <a:ext cx="8208912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904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76673"/>
            <a:ext cx="8064896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Индивидуальный </a:t>
            </a:r>
            <a:r>
              <a:rPr lang="ru-RU" sz="36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образовательный маршрут:</a:t>
            </a:r>
          </a:p>
          <a:p>
            <a:pPr algn="ctr"/>
            <a:endParaRPr lang="ru-RU" sz="36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Общие сведения о ребёнке и его родителях.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Блок 1.</a:t>
            </a:r>
          </a:p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 Освоение рабочей адаптированной учебной 	программы.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Блок 2.</a:t>
            </a:r>
          </a:p>
          <a:p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Организация коррекционно-развивающей 	работы.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Блок 3.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Социализация.</a:t>
            </a:r>
          </a:p>
          <a:p>
            <a:pPr marL="457200" indent="-457200">
              <a:buFont typeface="Wingdings" pitchFamily="2" charset="2"/>
              <a:buChar char="§"/>
            </a:pPr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6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0891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Элементы </a:t>
            </a:r>
            <a:r>
              <a:rPr lang="ru-RU" sz="3600" b="1" i="1" u="sng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артпедагогики</a:t>
            </a:r>
            <a:endParaRPr lang="ru-RU" sz="3600" b="1" i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i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Музыкальные релаксационные упражнения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Пальчиковые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игры и пластическое фантазирование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Инсценирование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отрывков литературных произведений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Цветовая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зрительная гимнастика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Экскурсионная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Каплетерапия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рисование пипеткой точек</a:t>
            </a:r>
          </a:p>
        </p:txBody>
      </p:sp>
    </p:spTree>
    <p:extLst>
      <p:ext uri="{BB962C8B-B14F-4D97-AF65-F5344CB8AC3E}">
        <p14:creationId xmlns:p14="http://schemas.microsoft.com/office/powerpoint/2010/main" val="15548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04665"/>
            <a:ext cx="8208912" cy="5734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 и дополнительное </a:t>
            </a:r>
            <a:r>
              <a:rPr lang="ru-RU" sz="36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Направления:</a:t>
            </a:r>
          </a:p>
          <a:p>
            <a:endParaRPr lang="ru-RU" sz="36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200"/>
              </a:lnSpc>
              <a:spcBef>
                <a:spcPts val="238"/>
              </a:spcBef>
              <a:spcAft>
                <a:spcPts val="238"/>
              </a:spcAft>
              <a:buSzPts val="1000"/>
            </a:pP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200"/>
              </a:lnSpc>
              <a:spcBef>
                <a:spcPts val="238"/>
              </a:spcBef>
              <a:spcAft>
                <a:spcPts val="238"/>
              </a:spcAft>
              <a:buSzPts val="1000"/>
            </a:pP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Спортивно-оздоровительное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200"/>
              </a:lnSpc>
              <a:spcBef>
                <a:spcPts val="238"/>
              </a:spcBef>
              <a:spcAft>
                <a:spcPts val="238"/>
              </a:spcAft>
              <a:buSzPts val="1000"/>
              <a:buFont typeface="Symbol" pitchFamily="18" charset="2"/>
              <a:buChar char=""/>
            </a:pP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200"/>
              </a:lnSpc>
              <a:spcBef>
                <a:spcPts val="238"/>
              </a:spcBef>
              <a:spcAft>
                <a:spcPts val="238"/>
              </a:spcAft>
              <a:buSzPts val="1000"/>
              <a:buFont typeface="Symbol" pitchFamily="18" charset="2"/>
              <a:buChar char=""/>
            </a:pP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200"/>
              </a:lnSpc>
              <a:spcBef>
                <a:spcPts val="238"/>
              </a:spcBef>
              <a:spcAft>
                <a:spcPts val="238"/>
              </a:spcAft>
              <a:buSzPts val="1000"/>
            </a:pP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Духовно – нравственное</a:t>
            </a:r>
          </a:p>
          <a:p>
            <a:pPr>
              <a:lnSpc>
                <a:spcPts val="1200"/>
              </a:lnSpc>
              <a:spcBef>
                <a:spcPts val="238"/>
              </a:spcBef>
              <a:spcAft>
                <a:spcPts val="238"/>
              </a:spcAft>
              <a:buSzPts val="1000"/>
              <a:buFont typeface="Symbol" pitchFamily="18" charset="2"/>
              <a:buChar char=""/>
            </a:pP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200"/>
              </a:lnSpc>
              <a:spcBef>
                <a:spcPts val="238"/>
              </a:spcBef>
              <a:spcAft>
                <a:spcPts val="238"/>
              </a:spcAft>
              <a:buSzPts val="1000"/>
              <a:buFontTx/>
              <a:buNone/>
            </a:pP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200"/>
              </a:lnSpc>
              <a:spcBef>
                <a:spcPts val="238"/>
              </a:spcBef>
              <a:spcAft>
                <a:spcPts val="238"/>
              </a:spcAft>
              <a:buSzPts val="1000"/>
            </a:pPr>
            <a:r>
              <a:rPr lang="ru-RU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Общеинтеллектуальное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200"/>
              </a:lnSpc>
              <a:spcBef>
                <a:spcPts val="238"/>
              </a:spcBef>
              <a:spcAft>
                <a:spcPts val="238"/>
              </a:spcAft>
              <a:buSzPts val="1000"/>
              <a:buFont typeface="Symbol" pitchFamily="18" charset="2"/>
              <a:buChar char=""/>
            </a:pP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200"/>
              </a:lnSpc>
              <a:spcBef>
                <a:spcPts val="238"/>
              </a:spcBef>
              <a:spcAft>
                <a:spcPts val="238"/>
              </a:spcAft>
              <a:buSzPts val="1000"/>
            </a:pP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200"/>
              </a:lnSpc>
              <a:spcBef>
                <a:spcPts val="238"/>
              </a:spcBef>
              <a:spcAft>
                <a:spcPts val="238"/>
              </a:spcAft>
              <a:buSzPts val="1000"/>
            </a:pP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Общекультурное</a:t>
            </a:r>
          </a:p>
          <a:p>
            <a:pPr>
              <a:lnSpc>
                <a:spcPts val="1200"/>
              </a:lnSpc>
              <a:spcBef>
                <a:spcPts val="238"/>
              </a:spcBef>
              <a:spcAft>
                <a:spcPts val="238"/>
              </a:spcAft>
              <a:buSzPts val="1000"/>
              <a:buFont typeface="Symbol" pitchFamily="18" charset="2"/>
              <a:buChar char=""/>
            </a:pP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200"/>
              </a:lnSpc>
              <a:spcBef>
                <a:spcPts val="238"/>
              </a:spcBef>
              <a:spcAft>
                <a:spcPts val="238"/>
              </a:spcAft>
              <a:buSzPts val="1000"/>
              <a:buFont typeface="Symbol" pitchFamily="18" charset="2"/>
              <a:buChar char=""/>
            </a:pPr>
            <a:endParaRPr lang="ru-RU" sz="3200" b="1" i="1" dirty="0">
              <a:solidFill>
                <a:srgbClr val="7030A0"/>
              </a:solidFill>
            </a:endParaRPr>
          </a:p>
          <a:p>
            <a:pPr>
              <a:lnSpc>
                <a:spcPts val="1200"/>
              </a:lnSpc>
              <a:spcBef>
                <a:spcPts val="238"/>
              </a:spcBef>
              <a:spcAft>
                <a:spcPts val="238"/>
              </a:spcAft>
              <a:buSzPts val="1000"/>
            </a:pP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Социальное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ea typeface="Calibri" charset="-52"/>
              <a:cs typeface="Times New Roman" pitchFamily="18" charset="0"/>
            </a:endParaRPr>
          </a:p>
          <a:p>
            <a:pPr algn="ctr"/>
            <a:endParaRPr lang="ru-RU" sz="3600" b="1" i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6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3"/>
            <a:ext cx="806489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ВИДЫ ВНЕУРОЧНОЙ </a:t>
            </a:r>
            <a:r>
              <a:rPr lang="ru-RU" sz="32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Игровая </a:t>
            </a:r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Познавательная</a:t>
            </a:r>
          </a:p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Художественное творчество</a:t>
            </a:r>
          </a:p>
          <a:p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Трудовая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(производственная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Спортивно-оздоровительная </a:t>
            </a:r>
          </a:p>
          <a:p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Туристско-краеведческая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39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rant\Desktop\фото школа 2013\Фото05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8092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72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rant\Desktop\фото школа 2013\Фото0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5"/>
            <a:ext cx="8496944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37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rant\Desktop\фото школа 2013\Фото05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6"/>
            <a:ext cx="8496944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42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8092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РЕЗУЛЬТАТЫ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Успеваемость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100%. Положительная динамика «качества знаний»  учащихся с особыми возможностями здоровья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14,2%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Общая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тревожность в классе снизилась с 70% до 20%.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Отмечается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значительное снижение количества пропусков уроков учащимися по болезни. В 1 классе – 541 урок, во 2 -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357, в третьем – 267, в четвертом – 189.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количества учащихся, занятых в спортивных секциях – за 4 года от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1до 4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человек. </a:t>
            </a:r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Отсутствие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травматизма, правонарушений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§"/>
            </a:pP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29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фото\P10109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260648"/>
            <a:ext cx="5976664" cy="6336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79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58731"/>
              </p:ext>
            </p:extLst>
          </p:nvPr>
        </p:nvGraphicFramePr>
        <p:xfrm>
          <a:off x="395536" y="764704"/>
          <a:ext cx="8496943" cy="53823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2408"/>
                <a:gridCol w="1584176"/>
                <a:gridCol w="1645700"/>
                <a:gridCol w="1594659"/>
              </a:tblGrid>
              <a:tr h="1512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Классы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общее количество   </a:t>
                      </a: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опрошенных                         </a:t>
                      </a:r>
                      <a:endParaRPr lang="ru-RU" sz="2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учащихся</a:t>
                      </a:r>
                      <a:endParaRPr lang="ru-RU" sz="2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Уровни 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школьной мотивации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 «д» класс,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человек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«д» класс,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человек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«д» класс,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человек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291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Высокий уровень школьной мотивации  </a:t>
                      </a:r>
                      <a:endParaRPr lang="ru-RU" sz="2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7,1%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291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Хорошая 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школьная мотивация </a:t>
                      </a:r>
                      <a:endParaRPr lang="ru-RU" sz="2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7,7%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28,6%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35,5%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291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Положительное 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отношение к школе, </a:t>
                      </a:r>
                      <a:endParaRPr lang="ru-RU" sz="2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53,8%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64,3%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56,8%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0291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Низкая 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школьная мотивация </a:t>
                      </a:r>
                      <a:endParaRPr lang="ru-RU" sz="2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38,5%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7,1%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7,1%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6601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Негативное 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отношение к школе, школьная </a:t>
                      </a:r>
                      <a:r>
                        <a:rPr lang="ru-RU" sz="2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дезадаптация</a:t>
                      </a: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ru-RU" sz="20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0%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159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7"/>
            <a:ext cx="8352928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6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фото для Лизы\S50009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404664"/>
            <a:ext cx="7704856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938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rant\Desktop\фото школа 2013\Фото05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214313"/>
            <a:ext cx="6192688" cy="6381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911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rant\Desktop\Фото\Новый год 2015\111 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6725"/>
            <a:ext cx="8568951" cy="605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49694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Городские семинары для членов психолого-педагогических консилиумов</a:t>
            </a:r>
            <a:r>
              <a:rPr lang="ru-RU" sz="32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Организация работы с родителями, воспитывающими детей с ограниченными возможностями здоровья.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Психолого-педагогические особенности работы в специальных коррекционных классах (VII вида) в условиях внедрения ФГОС.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Психолого-педагогическое сопровождение ребёнка с ОВЗ в процессе инклюзивного образования.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Инклюзивные процессы в современном образовании.</a:t>
            </a:r>
          </a:p>
        </p:txBody>
      </p:sp>
    </p:spTree>
    <p:extLst>
      <p:ext uri="{BB962C8B-B14F-4D97-AF65-F5344CB8AC3E}">
        <p14:creationId xmlns:p14="http://schemas.microsoft.com/office/powerpoint/2010/main" val="132845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5"/>
            <a:ext cx="828092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Городские семинары для учителей – предметников, работающих с обучающимися с ограниченными возможностями здоровья</a:t>
            </a:r>
            <a:r>
              <a:rPr lang="ru-RU" sz="28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2800" b="1" i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Формы и методы работы с родителями детей с ограниченными возможностями здоровья. </a:t>
            </a:r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Психофизиологические особенности обучающихся с ограниченными возможностями здоровья. </a:t>
            </a:r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Организация работы специальной физкультурной группы в условиях общеобразовательного учреждения</a:t>
            </a:r>
          </a:p>
        </p:txBody>
      </p:sp>
    </p:spTree>
    <p:extLst>
      <p:ext uri="{BB962C8B-B14F-4D97-AF65-F5344CB8AC3E}">
        <p14:creationId xmlns:p14="http://schemas.microsoft.com/office/powerpoint/2010/main" val="332623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Городские семинары для заместителей директоров школ: 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Особенности родителей, воспитывающих детей с отклонениями в развитии.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Организация образовательного процесса обучающихся с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ОВЗ в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условиях общеобразовательного учреждения в условиях внедрения ФГОС.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Профилактика эмоционального выгорания специалистов, работающих с обучающимися с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ОВЗ. 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Организация внеурочной деятельности обучающихся с ОВЗ.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Интеграция и инклюзия в образовании - новый этап развития системы образования.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Показатели готовности детей с ОВЗ разных категорий к обучению в условиях интегрированного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206560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5"/>
            <a:ext cx="83529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Использование ресурсов МОУ «СОШ №16» для проведения республиканских мероприятий: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республиканской выставке «Школа»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ГОУ ДПО «КРИРО» г.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Сыктывкара</a:t>
            </a:r>
          </a:p>
          <a:p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республиканском образовательном форуме «Образование. Государство. Общество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в республиканском конкурсе «Лучший педагогический проект в системе с детьми с ограниченными возможностями здоровья»</a:t>
            </a:r>
          </a:p>
          <a:p>
            <a:endParaRPr lang="ru-RU" sz="2800" dirty="0" smtClean="0"/>
          </a:p>
          <a:p>
            <a:endParaRPr lang="ru-RU" sz="2800" dirty="0"/>
          </a:p>
          <a:p>
            <a:pPr lvl="0"/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42493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Всероссийском конкурсе «ИНКЛЮЗИВНАЯ ШКОЛА РОССИИ – 2015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в мероприятии (круглый стол) «Взаимодействие служб г. Ухты в реабилитации детей с инвалидностью»</a:t>
            </a:r>
          </a:p>
          <a:p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участие в </a:t>
            </a:r>
            <a:r>
              <a:rPr lang="ru-RU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вебинарах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видеоконференциях, круглых </a:t>
            </a:r>
            <a:r>
              <a:rPr lang="ru-RU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столах,проводимых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инициативе РОИ «Перспектива» по вопросам обучения детей с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ОВЗ.</a:t>
            </a:r>
          </a:p>
          <a:p>
            <a:pPr lvl="0"/>
            <a:endParaRPr lang="ru-RU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Обобщение и трансляция инновационного опыта через СМИ </a:t>
            </a:r>
          </a:p>
        </p:txBody>
      </p:sp>
    </p:spTree>
    <p:extLst>
      <p:ext uri="{BB962C8B-B14F-4D97-AF65-F5344CB8AC3E}">
        <p14:creationId xmlns:p14="http://schemas.microsoft.com/office/powerpoint/2010/main" val="215054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фото\P10109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260648"/>
            <a:ext cx="6192688" cy="62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59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0891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 </a:t>
            </a:r>
            <a:r>
              <a:rPr lang="ru-RU" b="1" i="1" dirty="0" smtClean="0"/>
              <a:t> </a:t>
            </a:r>
            <a:r>
              <a:rPr lang="ru-RU" sz="32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Перспективы развития</a:t>
            </a:r>
          </a:p>
          <a:p>
            <a:pPr algn="ctr"/>
            <a:endParaRPr lang="ru-RU" sz="3200" b="1" i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МОДЕЛЬ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МЕТОДИЧЕСКОГО  ОБЕСПЕЧЕНИЯ</a:t>
            </a:r>
          </a:p>
          <a:p>
            <a:pPr algn="ctr"/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РАБОТЫ  С ОБУЧАЮЩИМИСЯ</a:t>
            </a:r>
          </a:p>
          <a:p>
            <a:pPr algn="ctr"/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 ОГРАНИЧЕННЫМИ ВОЗМОЖНОСТЯМИ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ЗДОРОВЬЯ</a:t>
            </a:r>
          </a:p>
          <a:p>
            <a:pPr algn="ctr"/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Garant\Desktop\скачанные файлы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2" y="3573016"/>
            <a:ext cx="3838575" cy="3002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97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8092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Цели:</a:t>
            </a:r>
            <a:endParaRPr lang="ru-RU" sz="2800" b="1" i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сетевой модели методического сопровождения педагогических и руководящих работников общеобразовательных организаций г. Ухты и РК в области  инклюзивного образования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32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рганизация </a:t>
            </a: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работы с родителями, воспитывающими  детей с ОВЗ в целях оказания возможной помощи и психологической 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поддержки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arant\Desktop\фото к конф\фото инв\фот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74"/>
            <a:ext cx="8280920" cy="612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3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556792"/>
            <a:ext cx="68407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4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8853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arant\Desktop\P2050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" y="518528"/>
            <a:ext cx="468957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arant\Desktop\P2050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57" y="518528"/>
            <a:ext cx="424847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0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Garant\Desktop\P9210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806660" cy="619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5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фото школа\школа№16\IMG_55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404664"/>
            <a:ext cx="7632848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022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92697"/>
            <a:ext cx="79208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Основная цель</a:t>
            </a:r>
          </a:p>
          <a:p>
            <a:pPr algn="ctr"/>
            <a:r>
              <a:rPr lang="ru-RU" sz="36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накопление</a:t>
            </a:r>
            <a:r>
              <a:rPr lang="ru-RU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систематизация, обобщение и передача опыта работы по включению детей с 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ОВЗ </a:t>
            </a:r>
          </a:p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образовательный, воспитательный процесс, обеспечение 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взаимодействия </a:t>
            </a:r>
            <a:r>
              <a:rPr lang="ru-RU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структур, работающих с данной категорией 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3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30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1100</Words>
  <Application>Microsoft Office PowerPoint</Application>
  <PresentationFormat>Экран (4:3)</PresentationFormat>
  <Paragraphs>216</Paragraphs>
  <Slides>53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Тема Office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oxana</dc:creator>
  <cp:lastModifiedBy>Garant</cp:lastModifiedBy>
  <cp:revision>120</cp:revision>
  <dcterms:created xsi:type="dcterms:W3CDTF">2012-02-13T15:30:42Z</dcterms:created>
  <dcterms:modified xsi:type="dcterms:W3CDTF">2015-12-08T18:42:05Z</dcterms:modified>
</cp:coreProperties>
</file>